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8" r:id="rId2"/>
    <p:sldId id="260" r:id="rId3"/>
    <p:sldId id="264" r:id="rId4"/>
    <p:sldId id="268" r:id="rId5"/>
    <p:sldId id="270" r:id="rId6"/>
    <p:sldId id="272" r:id="rId7"/>
    <p:sldId id="274" r:id="rId8"/>
    <p:sldId id="276" r:id="rId9"/>
    <p:sldId id="278" r:id="rId10"/>
    <p:sldId id="286" r:id="rId11"/>
    <p:sldId id="280" r:id="rId12"/>
    <p:sldId id="282" r:id="rId13"/>
  </p:sldIdLst>
  <p:sldSz cx="10080625" cy="7559675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9" autoAdjust="0"/>
    <p:restoredTop sz="94638" autoAdjust="0"/>
  </p:normalViewPr>
  <p:slideViewPr>
    <p:cSldViewPr>
      <p:cViewPr>
        <p:scale>
          <a:sx n="104" d="100"/>
          <a:sy n="104" d="100"/>
        </p:scale>
        <p:origin x="-642" y="972"/>
      </p:cViewPr>
      <p:guideLst>
        <p:guide orient="horz" pos="2381"/>
        <p:guide pos="3175"/>
      </p:guideLst>
    </p:cSldViewPr>
  </p:slideViewPr>
  <p:outlineViewPr>
    <p:cViewPr>
      <p:scale>
        <a:sx n="33" d="100"/>
        <a:sy n="33" d="100"/>
      </p:scale>
      <p:origin x="6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fr-FR" sz="1400" b="0" i="0" u="none" strike="noStrike" kern="1200">
              <a:ln>
                <a:noFill/>
              </a:ln>
              <a:latin typeface="Arial" pitchFamily="18"/>
              <a:ea typeface="微软雅黑" pitchFamily="2"/>
              <a:cs typeface="Lucida Sans" pitchFamily="2"/>
            </a:endParaRPr>
          </a:p>
        </p:txBody>
      </p:sp>
      <p:sp>
        <p:nvSpPr>
          <p:cNvPr id="3" name="Espace réservé de la date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fr-FR" sz="1400" b="0" i="0" u="none" strike="noStrike" kern="1200">
              <a:ln>
                <a:noFill/>
              </a:ln>
              <a:latin typeface="Arial" pitchFamily="18"/>
              <a:ea typeface="微软雅黑" pitchFamily="2"/>
              <a:cs typeface="Lucida Sans" pitchFamily="2"/>
            </a:endParaRPr>
          </a:p>
        </p:txBody>
      </p:sp>
      <p:sp>
        <p:nvSpPr>
          <p:cNvPr id="4" name="Espace réservé du pied de page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fr-FR" sz="1400" b="0" i="0" u="none" strike="noStrike" kern="1200">
              <a:ln>
                <a:noFill/>
              </a:ln>
              <a:latin typeface="Arial" pitchFamily="18"/>
              <a:ea typeface="微软雅黑" pitchFamily="2"/>
              <a:cs typeface="Lucida Sans" pitchFamily="2"/>
            </a:endParaRPr>
          </a:p>
        </p:txBody>
      </p:sp>
      <p:sp>
        <p:nvSpPr>
          <p:cNvPr id="5" name="Espace réservé du numéro de diapositive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1BA5CD4A-4080-4127-83AE-CC0DBD94F6E4}" type="slidenum">
              <a:t>‹N°›</a:t>
            </a:fld>
            <a:endParaRPr lang="fr-FR" sz="1400" b="0" i="0" u="none" strike="noStrike" kern="1200">
              <a:ln>
                <a:noFill/>
              </a:ln>
              <a:latin typeface="Arial" pitchFamily="18"/>
              <a:ea typeface="微软雅黑" pitchFamily="2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50631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wav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fr-FR"/>
          </a:p>
        </p:txBody>
      </p:sp>
      <p:sp>
        <p:nvSpPr>
          <p:cNvPr id="4" name="Espace réservé de l'en-tête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hangingPunct="0">
              <a:buNone/>
              <a:tabLst/>
              <a:defRPr lang="fr-FR" sz="1400" kern="1200">
                <a:latin typeface="Times New Roman" pitchFamily="18"/>
                <a:ea typeface="宋体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hangingPunct="0">
              <a:buNone/>
              <a:tabLst/>
              <a:defRPr lang="fr-FR" sz="1400" kern="1200">
                <a:latin typeface="Times New Roman" pitchFamily="18"/>
                <a:ea typeface="宋体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rtl="0" hangingPunct="0">
              <a:buNone/>
              <a:tabLst/>
              <a:defRPr lang="fr-FR" sz="1400" kern="1200">
                <a:latin typeface="Times New Roman" pitchFamily="18"/>
                <a:ea typeface="宋体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rtl="0" hangingPunct="0">
              <a:buNone/>
              <a:tabLst/>
              <a:defRPr lang="fr-FR" sz="1400" kern="1200">
                <a:latin typeface="Times New Roman" pitchFamily="18"/>
                <a:ea typeface="宋体" pitchFamily="2"/>
                <a:cs typeface="Tahoma" pitchFamily="2"/>
              </a:defRPr>
            </a:lvl1pPr>
          </a:lstStyle>
          <a:p>
            <a:pPr lvl="0"/>
            <a:fld id="{05C413F5-11E5-44A3-B528-E4C3F2F0D578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4226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fr-FR" sz="2000" b="0" i="0" u="none" strike="noStrike" kern="1200">
        <a:ln>
          <a:noFill/>
        </a:ln>
        <a:latin typeface="Arial" pitchFamily="18"/>
        <a:ea typeface="微软雅黑" pitchFamily="2"/>
        <a:cs typeface="Lucida Sans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DAECC0F-AD77-4AC9-944E-2BCC1E9636A5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7805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B2CBC1A-54B9-4F20-98A6-B86D8C492CB1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6253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6456363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6456363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1AE1032-0FDC-4897-A43A-36BE410E9ED4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7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63C92C9-1444-4464-9D5D-605C813824A5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4095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49878B3-C9E4-4DB5-8F6C-E9221A9CD3E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1069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989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989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FF9C706-C3F7-44B6-BBE7-CF0D711BE6A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834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7A58A39-43AC-439F-8700-FA5F21DC532B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729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74CEEEA-7E24-469A-8F75-28434A6DAE71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911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571111A-1019-434B-B810-DCF26C6E8177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079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39C3771-0A28-49A9-8A23-38E851282DD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8360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2E66ECC-C1CF-4FF2-825C-C78AB6EE28F9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514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fr-FR"/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hangingPunct="0">
              <a:buNone/>
              <a:tabLst/>
              <a:defRPr lang="fr-FR" sz="1400" kern="1200">
                <a:latin typeface="Times New Roman" pitchFamily="18"/>
                <a:ea typeface="宋体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ctr" rtl="0" hangingPunct="0">
              <a:buNone/>
              <a:tabLst/>
              <a:defRPr lang="fr-FR" sz="1400" kern="1200">
                <a:latin typeface="Times New Roman" pitchFamily="18"/>
                <a:ea typeface="宋体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hangingPunct="0">
              <a:buNone/>
              <a:tabLst/>
              <a:defRPr lang="fr-FR" sz="1400" kern="1200">
                <a:latin typeface="Times New Roman" pitchFamily="18"/>
                <a:ea typeface="宋体" pitchFamily="2"/>
                <a:cs typeface="Tahoma" pitchFamily="2"/>
              </a:defRPr>
            </a:lvl1pPr>
          </a:lstStyle>
          <a:p>
            <a:pPr lvl="0"/>
            <a:fld id="{11513E01-0684-49EB-B0F3-44EE61E60DBD}" type="slidenum"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algn="ctr" rtl="0" hangingPunct="0">
        <a:tabLst/>
        <a:defRPr lang="fr-FR" sz="4400" b="0" i="0" u="none" strike="noStrike" kern="1200">
          <a:ln>
            <a:noFill/>
          </a:ln>
          <a:latin typeface="Arial" pitchFamily="18"/>
          <a:ea typeface="微软雅黑" pitchFamily="2"/>
          <a:cs typeface="Lucida Sans" pitchFamily="2"/>
        </a:defRPr>
      </a:lvl1pPr>
    </p:titleStyle>
    <p:bodyStyle>
      <a:lvl1pPr marL="0" marR="0" indent="0" rtl="0" hangingPunct="0">
        <a:spcBef>
          <a:spcPts val="0"/>
        </a:spcBef>
        <a:spcAft>
          <a:spcPts val="1414"/>
        </a:spcAft>
        <a:tabLst/>
        <a:defRPr lang="fr-FR" sz="3200" b="0" i="0" u="none" strike="noStrike" kern="1200">
          <a:ln>
            <a:noFill/>
          </a:ln>
          <a:latin typeface="Arial" pitchFamily="18"/>
          <a:ea typeface="微软雅黑" pitchFamily="2"/>
          <a:cs typeface="Lucida Sans" pitchFamily="2"/>
        </a:defRPr>
      </a:lvl1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>
          <a:xfrm>
            <a:off x="431800" y="467469"/>
            <a:ext cx="9071640" cy="1875240"/>
          </a:xfrm>
        </p:spPr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dirty="0"/>
              <a:t>Méthode du détection d'une </a:t>
            </a:r>
            <a:r>
              <a:rPr lang="fr-FR" dirty="0" err="1"/>
              <a:t>exoplanète</a:t>
            </a:r>
            <a:r>
              <a:rPr lang="fr-FR" dirty="0"/>
              <a:t> :</a:t>
            </a:r>
            <a:br>
              <a:rPr lang="fr-FR" dirty="0"/>
            </a:br>
            <a:r>
              <a:rPr lang="fr-FR" dirty="0"/>
              <a:t>Les vitesses radiales et transit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75816" y="2560112"/>
            <a:ext cx="9071640" cy="4989240"/>
          </a:xfrm>
        </p:spPr>
        <p:txBody>
          <a:bodyPr/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9pPr>
          </a:lstStyle>
          <a:p>
            <a:pPr lvl="0">
              <a:buNone/>
            </a:pPr>
            <a:endParaRPr lang="fr-FR" dirty="0"/>
          </a:p>
          <a:p>
            <a:pPr lvl="0"/>
            <a:r>
              <a:rPr lang="fr-FR" dirty="0"/>
              <a:t>Difficile d'observer directement une </a:t>
            </a:r>
            <a:r>
              <a:rPr lang="fr-FR" dirty="0" err="1"/>
              <a:t>exoplanète</a:t>
            </a:r>
            <a:r>
              <a:rPr lang="fr-FR" dirty="0"/>
              <a:t> à cause de la lumière de son étoile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Mais la présence d'une </a:t>
            </a:r>
            <a:r>
              <a:rPr lang="fr-FR" dirty="0" err="1"/>
              <a:t>exoplanète</a:t>
            </a:r>
            <a:r>
              <a:rPr lang="fr-FR" dirty="0"/>
              <a:t> induit à un légère déplacement de son étoile</a:t>
            </a:r>
          </a:p>
          <a:p>
            <a:pPr lvl="0"/>
            <a:endParaRPr lang="fr-FR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5125" y="673417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1180">
        <p:checker/>
      </p:transition>
    </mc:Choice>
    <mc:Fallback xmlns="">
      <p:transition spd="slow" advTm="1180">
        <p:checker/>
      </p:transition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re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44563"/>
            <a:ext cx="10080625" cy="567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88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u="sng"/>
              <a:t>Les intérêts de cette méthode ?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9pPr>
          </a:lstStyle>
          <a:p>
            <a:pPr lvl="0"/>
            <a:r>
              <a:rPr lang="fr-FR"/>
              <a:t>Période de transit = période de révolution de la planète</a:t>
            </a:r>
          </a:p>
          <a:p>
            <a:pPr lvl="0"/>
            <a:r>
              <a:rPr lang="fr-FR"/>
              <a:t>Profondeur de transit =taille de la planète</a:t>
            </a:r>
          </a:p>
          <a:p>
            <a:pPr lvl="0"/>
            <a:r>
              <a:rPr lang="fr-FR"/>
              <a:t>Ne nécessite pas de trop grande télescope</a:t>
            </a:r>
          </a:p>
          <a:p>
            <a:pPr lvl="0"/>
            <a:r>
              <a:rPr lang="fr-FR"/>
              <a:t>Planète=&gt;baisse de luminosité périodique</a:t>
            </a:r>
          </a:p>
          <a:p>
            <a:pPr lvl="0"/>
            <a:r>
              <a:rPr lang="fr-FR"/>
              <a:t>Baisse importante=&gt;planète grande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4000" u="sng">
                <a:solidFill>
                  <a:srgbClr val="000000"/>
                </a:solidFill>
              </a:rPr>
              <a:t>En quoi cette méthode est elle limite ?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/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9pPr>
          </a:lstStyle>
          <a:p>
            <a:pPr marL="0" lvl="0" indent="0">
              <a:buNone/>
            </a:pPr>
            <a:endParaRPr lang="fr-FR"/>
          </a:p>
          <a:p>
            <a:pPr lvl="0">
              <a:buNone/>
            </a:pPr>
            <a:r>
              <a:rPr lang="fr-FR"/>
              <a:t>-Difficile d'avoir un angle favorable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ce réservé pour une image  1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44000" y="360000"/>
            <a:ext cx="9792000" cy="7056000"/>
          </a:xfr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u="sng"/>
              <a:t>Effets Doppler</a:t>
            </a:r>
          </a:p>
        </p:txBody>
      </p:sp>
      <p:pic>
        <p:nvPicPr>
          <p:cNvPr id="4" name="Espace réservé pour une image 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1671" y="1691605"/>
            <a:ext cx="4295623" cy="3312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7650" y="1364366"/>
            <a:ext cx="5732975" cy="35778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/>
              <a:t>Détermination de la vitesse radiale d'une étoile par effet Doppler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096096" y="2088000"/>
            <a:ext cx="3688919" cy="179460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fr-FR" sz="6000" b="0" i="0" u="none" strike="noStrike" kern="1200" baseline="0" dirty="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rPr>
              <a:t>Formule :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fr-FR" sz="6000" b="0" i="0" u="none" strike="noStrike" kern="1200" baseline="0" dirty="0" err="1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rPr>
              <a:t>Vr</a:t>
            </a:r>
            <a:r>
              <a:rPr lang="fr-FR" sz="6000" b="0" i="0" u="none" strike="noStrike" kern="1200" baseline="0" dirty="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rPr>
              <a:t>=c*Δ λ/λ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0" y="4211885"/>
            <a:ext cx="10230727" cy="1683623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fr-FR" sz="2000" b="0" i="0" u="none" strike="noStrike" kern="1200" dirty="0" err="1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rPr>
              <a:t>Vr</a:t>
            </a:r>
            <a:r>
              <a:rPr lang="fr-FR" sz="2000" b="0" i="0" u="none" strike="noStrike" kern="1200" dirty="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rPr>
              <a:t>=vitesse radiale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fr-FR" sz="2000" b="0" i="0" u="none" strike="noStrike" kern="1200" dirty="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rPr>
              <a:t>c=célérité de la </a:t>
            </a:r>
            <a:r>
              <a:rPr lang="fr-FR" sz="2000" b="0" i="0" u="none" strike="noStrike" kern="1200" dirty="0" smtClean="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rPr>
              <a:t>lumière</a:t>
            </a:r>
          </a:p>
          <a:p>
            <a:pPr lvl="0" hangingPunct="0"/>
            <a:r>
              <a:rPr lang="fr-FR" sz="2000" dirty="0">
                <a:latin typeface="Arial" pitchFamily="18"/>
                <a:ea typeface="微软雅黑" pitchFamily="2"/>
                <a:cs typeface="Lucida Sans" pitchFamily="2"/>
              </a:rPr>
              <a:t>λ:la longueur d’onde d</a:t>
            </a:r>
            <a:r>
              <a:rPr lang="fr-FR" sz="2000" dirty="0" smtClean="0">
                <a:latin typeface="Arial" pitchFamily="18"/>
                <a:ea typeface="微软雅黑" pitchFamily="2"/>
                <a:cs typeface="Lucida Sans" pitchFamily="2"/>
              </a:rPr>
              <a:t>e </a:t>
            </a:r>
            <a:r>
              <a:rPr lang="fr-FR" sz="2000" dirty="0">
                <a:latin typeface="Arial" pitchFamily="18"/>
                <a:ea typeface="微软雅黑" pitchFamily="2"/>
                <a:cs typeface="Lucida Sans" pitchFamily="2"/>
              </a:rPr>
              <a:t>référence</a:t>
            </a:r>
            <a:endParaRPr lang="fr-FR" sz="2000" b="0" i="0" u="none" strike="noStrike" kern="1200" dirty="0" smtClean="0">
              <a:ln>
                <a:noFill/>
              </a:ln>
              <a:latin typeface="Arial" pitchFamily="18"/>
              <a:ea typeface="微软雅黑" pitchFamily="2"/>
              <a:cs typeface="Lucida Sans" pitchFamily="2"/>
            </a:endParaRPr>
          </a:p>
          <a:p>
            <a:pPr lvl="0" hangingPunct="0"/>
            <a:r>
              <a:rPr lang="fr-FR" sz="2000" dirty="0">
                <a:latin typeface="Arial" pitchFamily="18"/>
                <a:ea typeface="微软雅黑" pitchFamily="2"/>
                <a:cs typeface="Lucida Sans" pitchFamily="2"/>
              </a:rPr>
              <a:t>Δ λ:la différence entre </a:t>
            </a:r>
            <a:r>
              <a:rPr lang="fr-FR" sz="2000" dirty="0" smtClean="0">
                <a:latin typeface="Arial" pitchFamily="18"/>
                <a:ea typeface="微软雅黑" pitchFamily="2"/>
                <a:cs typeface="Lucida Sans" pitchFamily="2"/>
              </a:rPr>
              <a:t>la longueur d’onde </a:t>
            </a:r>
            <a:r>
              <a:rPr lang="fr-FR" sz="2000" dirty="0">
                <a:latin typeface="Arial" pitchFamily="18"/>
                <a:ea typeface="微软雅黑" pitchFamily="2"/>
                <a:cs typeface="Lucida Sans" pitchFamily="2"/>
              </a:rPr>
              <a:t>observé et de la longueur d’onde de référence.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fr-FR" sz="2800" b="0" i="0" u="none" strike="noStrike" kern="1200" dirty="0">
              <a:ln>
                <a:noFill/>
              </a:ln>
              <a:latin typeface="Arial" pitchFamily="18"/>
              <a:ea typeface="微软雅黑" pitchFamily="2"/>
              <a:cs typeface="Lucida Sans" pitchFamily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/>
              <a:t>Vitesse radiale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9pPr>
          </a:lstStyle>
          <a:p>
            <a:pPr lvl="0"/>
            <a:r>
              <a:rPr lang="fr-FR" dirty="0"/>
              <a:t>C'est la projection de la vitesse de l'étoile sur la ligne de visée de l'observateur</a:t>
            </a:r>
          </a:p>
          <a:p>
            <a:pPr lvl="0"/>
            <a:r>
              <a:rPr lang="fr-FR" dirty="0"/>
              <a:t>Positive=&gt;s'éloigne</a:t>
            </a:r>
          </a:p>
          <a:p>
            <a:pPr lvl="0"/>
            <a:r>
              <a:rPr lang="fr-FR" dirty="0"/>
              <a:t>Négative=&gt;se rapproche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ce réservé pour une image  1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107429"/>
            <a:ext cx="5103364" cy="2592288"/>
          </a:xfr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240" y="2771725"/>
            <a:ext cx="5354985" cy="3012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u="sng">
                <a:solidFill>
                  <a:srgbClr val="000000"/>
                </a:solidFill>
              </a:rPr>
              <a:t>Les intérêts de cette méthode ?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9pPr>
          </a:lstStyle>
          <a:p>
            <a:r>
              <a:rPr lang="fr-FR" dirty="0"/>
              <a:t>la période orbitale de cette </a:t>
            </a:r>
            <a:r>
              <a:rPr lang="fr-FR" dirty="0" err="1" smtClean="0"/>
              <a:t>exoplanète</a:t>
            </a:r>
            <a:endParaRPr lang="fr-FR" dirty="0" smtClean="0"/>
          </a:p>
          <a:p>
            <a:pPr lvl="0"/>
            <a:r>
              <a:rPr lang="fr-FR" dirty="0" smtClean="0"/>
              <a:t>la </a:t>
            </a:r>
            <a:r>
              <a:rPr lang="fr-FR" dirty="0"/>
              <a:t>distance séparant la planète de </a:t>
            </a:r>
            <a:r>
              <a:rPr lang="fr-FR" dirty="0" smtClean="0"/>
              <a:t>l'étoile</a:t>
            </a:r>
          </a:p>
          <a:p>
            <a:pPr lvl="0"/>
            <a:r>
              <a:rPr lang="fr-FR" dirty="0" smtClean="0"/>
              <a:t>La vitesse de la planète</a:t>
            </a:r>
            <a:endParaRPr lang="fr-FR" dirty="0"/>
          </a:p>
          <a:p>
            <a:pPr lvl="0"/>
            <a:r>
              <a:rPr lang="fr-FR" dirty="0" smtClean="0"/>
              <a:t>La masse de la planète</a:t>
            </a:r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/>
              <a:t>En quoi cette méthode est elle limité ?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-25432" y="1619597"/>
            <a:ext cx="4605000" cy="3744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272" y="1907629"/>
            <a:ext cx="5134561" cy="4968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/>
              <a:t>En quoi consiste la méthode de transit ?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微软雅黑" pitchFamily="2"/>
                <a:cs typeface="Lucida Sans" pitchFamily="2"/>
              </a:defRPr>
            </a:lvl9pPr>
          </a:lstStyle>
          <a:p>
            <a:pPr lvl="0"/>
            <a:r>
              <a:rPr lang="fr-FR"/>
              <a:t>Étudier de façon indirecte la luminosité d'une étoile</a:t>
            </a:r>
          </a:p>
          <a:p>
            <a:pPr lvl="0"/>
            <a:r>
              <a:rPr lang="fr-FR"/>
              <a:t>Planète=&gt;légère baisse de luminosité périodique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2050</TotalTime>
  <Words>209</Words>
  <Application>Microsoft Office PowerPoint</Application>
  <PresentationFormat>Personnalisé</PresentationFormat>
  <Paragraphs>35</Paragraphs>
  <Slides>12</Slides>
  <Notes>11</Notes>
  <HiddenSlides>0</HiddenSlides>
  <MMClips>2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3" baseType="lpstr">
      <vt:lpstr>Standard</vt:lpstr>
      <vt:lpstr>Méthode du détection d'une exoplanète : Les vitesses radiales et transit</vt:lpstr>
      <vt:lpstr>Présentation PowerPoint</vt:lpstr>
      <vt:lpstr>Effets Doppler</vt:lpstr>
      <vt:lpstr>Détermination de la vitesse radiale d'une étoile par effet Doppler</vt:lpstr>
      <vt:lpstr>Vitesse radiale</vt:lpstr>
      <vt:lpstr>Présentation PowerPoint</vt:lpstr>
      <vt:lpstr>Les intérêts de cette méthode ?</vt:lpstr>
      <vt:lpstr>En quoi cette méthode est elle limité ?</vt:lpstr>
      <vt:lpstr>En quoi consiste la méthode de transit ?</vt:lpstr>
      <vt:lpstr>Présentation PowerPoint</vt:lpstr>
      <vt:lpstr>Les intérêts de cette méthode ?</vt:lpstr>
      <vt:lpstr>En quoi cette méthode est elle limite 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Système étoile/planète</dc:title>
  <dc:creator>zhengxin xu</dc:creator>
  <cp:lastModifiedBy>3678954</cp:lastModifiedBy>
  <cp:revision>54</cp:revision>
  <dcterms:created xsi:type="dcterms:W3CDTF">2017-03-11T12:21:49Z</dcterms:created>
  <dcterms:modified xsi:type="dcterms:W3CDTF">2017-04-22T18:53:44Z</dcterms:modified>
</cp:coreProperties>
</file>

<file path=docProps/thumbnail.jpeg>
</file>